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7" r:id="rId5"/>
    <p:sldId id="261" r:id="rId6"/>
    <p:sldId id="262" r:id="rId7"/>
    <p:sldId id="263" r:id="rId8"/>
    <p:sldId id="264" r:id="rId9"/>
    <p:sldId id="266" r:id="rId10"/>
    <p:sldId id="268" r:id="rId11"/>
    <p:sldId id="269" r:id="rId12"/>
    <p:sldId id="270" r:id="rId13"/>
    <p:sldId id="275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T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shav Adhikar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97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V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98E5A-5CA3-4548-993E-9635A8C4E4A5}" type="datetimeFigureOut">
              <a:rPr lang="en-TV" smtClean="0"/>
              <a:t>27/11/2022</a:t>
            </a:fld>
            <a:endParaRPr lang="en-TV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V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831B6-FA49-4999-A5B8-EA4EEB2D929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2021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12d6f8998_6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a12d6f8998_6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a12d6f899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a12d6f899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03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9f710b15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9f710b15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9f710b150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9f710b150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a14dd1f8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a14dd1f8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9984ad7bc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19984ad7bc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9984ad7bc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19984ad7bc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509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a12d6f899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a12d6f899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a12d6f899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a12d6f899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B5826-A3B1-C9BE-2C09-367083D4E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F9009-4A4A-D1F9-6D7B-E630EA09D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7FB68-DD91-4E80-AEFE-3583291B7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AC8E-9154-46C8-B35F-72349E163FD7}" type="datetimeFigureOut">
              <a:rPr lang="en-TV" smtClean="0"/>
              <a:t>27/11/2022</a:t>
            </a:fld>
            <a:endParaRPr lang="en-T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1B746-80BF-E755-C58F-F14235344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64D58-3545-D5B6-963E-E9331A3D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4721-7EE3-48D6-B2CC-C63FB203366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158539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1DA9-831E-C4EC-1E39-5AD45D11C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EA32A-2AF9-8BCA-1621-7E478A69E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DE0C7-1BFC-BBF4-880C-04DB3DEB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AC8E-9154-46C8-B35F-72349E163FD7}" type="datetimeFigureOut">
              <a:rPr lang="en-TV" smtClean="0"/>
              <a:t>27/11/2022</a:t>
            </a:fld>
            <a:endParaRPr lang="en-T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269F8-F208-6E50-180A-DA4095C87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C0493-DBC8-F9CE-9314-AAEE56FB4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4721-7EE3-48D6-B2CC-C63FB203366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2981838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AEB658-A035-C7DB-C006-9FD44F186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0791D-0DAE-C64D-EF4A-D4F218ACC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BD862-ED2C-0184-C07B-6B2B577A7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AC8E-9154-46C8-B35F-72349E163FD7}" type="datetimeFigureOut">
              <a:rPr lang="en-TV" smtClean="0"/>
              <a:t>27/11/2022</a:t>
            </a:fld>
            <a:endParaRPr lang="en-T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A5812-4574-F94B-2F60-369D05478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D869A-F9DE-443F-9156-D2DC1488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4721-7EE3-48D6-B2CC-C63FB203366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3872746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E64FF-57D0-3A8B-01E0-ECD1B878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8EA6-238D-9FA6-6AFC-D19C8A077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3A792-6976-E8A2-4B68-9FBCDC5B1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AC8E-9154-46C8-B35F-72349E163FD7}" type="datetimeFigureOut">
              <a:rPr lang="en-TV" smtClean="0"/>
              <a:t>27/11/2022</a:t>
            </a:fld>
            <a:endParaRPr lang="en-T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4B98A-DBDD-54DC-C4F1-C1AD98C75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A16CB-C720-50E7-4691-60A1E685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4721-7EE3-48D6-B2CC-C63FB203366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218724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A6EC-DA04-7567-0FE7-A54C8B89D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07952-42AB-12B3-3A90-E711B574E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83FBA-3378-67E4-C313-3FD5CEC24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AC8E-9154-46C8-B35F-72349E163FD7}" type="datetimeFigureOut">
              <a:rPr lang="en-TV" smtClean="0"/>
              <a:t>27/11/2022</a:t>
            </a:fld>
            <a:endParaRPr lang="en-T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2AA29-6F08-697A-1D24-777657AEE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59BA2-E960-0C12-2458-769E7266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4721-7EE3-48D6-B2CC-C63FB203366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197541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9313-E26B-C750-83A9-E8D16B08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2FC9D-5B2B-E484-76E5-65E4F5D31B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A44D9-8DED-C516-136B-C65C00267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8A9FC-C355-6087-670D-EFC394D69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AC8E-9154-46C8-B35F-72349E163FD7}" type="datetimeFigureOut">
              <a:rPr lang="en-TV" smtClean="0"/>
              <a:t>27/11/2022</a:t>
            </a:fld>
            <a:endParaRPr lang="en-T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0156D-EAC1-6B98-5BF1-BCA02316C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4AD2C-1876-84DB-224F-2D5094563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4721-7EE3-48D6-B2CC-C63FB203366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4233378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E5A63-BB47-8146-54CA-1E261D428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53110-82A1-24C9-9D40-50721A6E1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18B7E-ED9C-7884-2623-8DCC4F60D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311E92-E5E1-F366-88A8-8547F444F4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778AF-411E-A3F3-0973-C7223BC7B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7361EB-5009-E235-CB48-ABFDFDDAA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AC8E-9154-46C8-B35F-72349E163FD7}" type="datetimeFigureOut">
              <a:rPr lang="en-TV" smtClean="0"/>
              <a:t>27/11/2022</a:t>
            </a:fld>
            <a:endParaRPr lang="en-TV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901515-ADA9-C91B-964F-D15D79D3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V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294035-9446-15BC-32D5-AB70792A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4721-7EE3-48D6-B2CC-C63FB203366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1150123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6891E-0EDE-03A4-1C3A-47679EAB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0DEF3-960A-20F5-95F0-9D1E9B4A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AC8E-9154-46C8-B35F-72349E163FD7}" type="datetimeFigureOut">
              <a:rPr lang="en-TV" smtClean="0"/>
              <a:t>27/11/2022</a:t>
            </a:fld>
            <a:endParaRPr lang="en-TV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D76E0-1945-EAC7-D523-B982CD47A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B04E5-8B6E-985C-3191-62680257A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4721-7EE3-48D6-B2CC-C63FB203366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40045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CEA846-9949-D614-40CD-6D6740ED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AC8E-9154-46C8-B35F-72349E163FD7}" type="datetimeFigureOut">
              <a:rPr lang="en-TV" smtClean="0"/>
              <a:t>27/11/2022</a:t>
            </a:fld>
            <a:endParaRPr lang="en-TV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AD1EEC-89C5-E14A-0C76-9A93742D3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V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FC865-10CD-3DF7-15D9-8BE08BE8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4721-7EE3-48D6-B2CC-C63FB203366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747067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D498E-A343-5647-7E44-BA8B101B2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D9C1-701C-BC85-5C42-50C5A1A80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410E2-45F9-7CAE-2AAF-A0A5E717A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AA2C7-D5D9-05EC-3795-88A812876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AC8E-9154-46C8-B35F-72349E163FD7}" type="datetimeFigureOut">
              <a:rPr lang="en-TV" smtClean="0"/>
              <a:t>27/11/2022</a:t>
            </a:fld>
            <a:endParaRPr lang="en-T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83F28-414F-8421-26BA-87A50F919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12F5D-6378-C17B-8771-2C9E6E3A5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4721-7EE3-48D6-B2CC-C63FB203366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353307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6D4A5-DC20-9829-96F9-8BCA0975C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5BABF-4D1E-66E1-4398-594A7E35D3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0C46F-FBAB-0E96-68E9-A7F4992DC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2689F-97F7-3CCC-4824-1D8516F6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AC8E-9154-46C8-B35F-72349E163FD7}" type="datetimeFigureOut">
              <a:rPr lang="en-TV" smtClean="0"/>
              <a:t>27/11/2022</a:t>
            </a:fld>
            <a:endParaRPr lang="en-T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CBB6A-DB08-8C69-00AB-1162516B8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514D2-56E3-F30A-3928-A7E2CE70E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4721-7EE3-48D6-B2CC-C63FB203366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2610250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F12DE6-C0E5-FC1A-AE81-BE92A1875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7556D-EFA5-48F8-217F-AFA01DD7A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0AA7F-120B-99E2-2723-E4E12A03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2AC8E-9154-46C8-B35F-72349E163FD7}" type="datetimeFigureOut">
              <a:rPr lang="en-TV" smtClean="0"/>
              <a:t>27/11/2022</a:t>
            </a:fld>
            <a:endParaRPr lang="en-T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5C37C-7630-1972-35B1-4CC58FED6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1F008-12C2-7181-1B4F-EBB8C20F7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34721-7EE3-48D6-B2CC-C63FB203366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147474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jet.net/archives/V4/i2/IRJET-V4I2177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59756848_Raspberry_Pi-Based_Intelligent_Traffic_Signal_Control_at_Intersection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jet.net/archives/V4/i2/IRJET-V4I2177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researchgate.net/publication/335505212_Vision_Based_Control_for_Industrial_Robot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jet.net/archives/V4/i2/IRJET-V4I2177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.nps.edu/pages/viewpage.action?pageId=115779191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kihikoy.net/notes/?text%2FROS%2FMinOverview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18E67-CE74-FB5C-46E4-3F841BDB6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004 (1) 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8C3B1-DD61-A0F6-3ECB-F33CC8725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536" y="640080"/>
            <a:ext cx="5053066" cy="254660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</a:p>
          <a:p>
            <a:pPr marL="457200" indent="-342900" algn="l">
              <a:buFont typeface="Wingdings" panose="05000000000000000000" pitchFamily="2" charset="2"/>
              <a:buChar char="v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DA6ACF3-ED6D-B0BC-AECA-5C619F93A7CE}"/>
              </a:ext>
            </a:extLst>
          </p:cNvPr>
          <p:cNvSpPr txBox="1">
            <a:spLocks/>
          </p:cNvSpPr>
          <p:nvPr/>
        </p:nvSpPr>
        <p:spPr>
          <a:xfrm>
            <a:off x="6570204" y="3671315"/>
            <a:ext cx="5057398" cy="2546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3 (Sanjib Tamang)</a:t>
            </a:r>
          </a:p>
        </p:txBody>
      </p:sp>
    </p:spTree>
    <p:extLst>
      <p:ext uri="{BB962C8B-B14F-4D97-AF65-F5344CB8AC3E}">
        <p14:creationId xmlns:p14="http://schemas.microsoft.com/office/powerpoint/2010/main" val="1254112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2" name="Rectangle 281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Google Shape;276;p11"/>
          <p:cNvSpPr txBox="1"/>
          <p:nvPr/>
        </p:nvSpPr>
        <p:spPr>
          <a:xfrm>
            <a:off x="7331384" y="679730"/>
            <a:ext cx="4171994" cy="393272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Times New Roman"/>
              </a:rPr>
              <a:t>       Experiment environment</a:t>
            </a: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8" name="Rectangle 28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7" name="Google Shape;277;p1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54295" y="612553"/>
            <a:ext cx="2985433" cy="56328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a12d6f8998_0_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Utilizing LDS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3" name="Google Shape;283;g1a12d6f8998_0_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8912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SLAM (Simultaneous Localization And Mapping) is one of the most well-known applications of LDS. SLAM constructs a map by identifying barriers around the robot and estimating the robot's present position within the map as demonstrated in figure.</a:t>
            </a:r>
            <a:endParaRPr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4" name="Google Shape;284;g1a12d6f8998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948" y="1571625"/>
            <a:ext cx="5300650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a12d6f8998_0_8"/>
          <p:cNvSpPr txBox="1"/>
          <p:nvPr/>
        </p:nvSpPr>
        <p:spPr>
          <a:xfrm>
            <a:off x="7215200" y="5229225"/>
            <a:ext cx="30861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Obstacle detection of a robot using LDS</a:t>
            </a:r>
            <a:endParaRPr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8" name="Rectangle 297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Google Shape;290;g1a12d6f8998_0_17"/>
          <p:cNvSpPr txBox="1"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Utilizing LDS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Google Shape;291;g1a12d6f8998_0_17"/>
          <p:cNvSpPr txBox="1">
            <a:spLocks noGrp="1"/>
          </p:cNvSpPr>
          <p:nvPr>
            <p:ph type="body" idx="1"/>
          </p:nvPr>
        </p:nvSpPr>
        <p:spPr>
          <a:xfrm>
            <a:off x="590719" y="2330505"/>
            <a:ext cx="5278066" cy="397958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rgbClr val="FF0000"/>
                </a:solidFill>
                <a:highlight>
                  <a:srgbClr val="F0F2F2"/>
                </a:highligh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Goal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Position the robot's front such that it faces the path that is the cleanest and produces the fewest detours.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                                                                                       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Data processing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LiDAR technology offers 360-degree coverage. Four global areas made up of three local regions each make up the covered circle.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Each sub-integers region's represent the weight of the goal deviance (F-C). Each integer's sign specifies the robot's orientation with respect to the target (F-C).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2" name="Google Shape;292;g1a12d6f8998_0_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083423" y="884829"/>
            <a:ext cx="4397433" cy="1912882"/>
          </a:xfrm>
          <a:prstGeom prst="rect">
            <a:avLst/>
          </a:prstGeom>
          <a:noFill/>
        </p:spPr>
      </p:pic>
      <p:sp>
        <p:nvSpPr>
          <p:cNvPr id="310" name="Rectangle 309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3" name="Google Shape;293;g1a12d6f8998_0_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59301" y="3707894"/>
            <a:ext cx="3043813" cy="25187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5" name="Rectangle 294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Google Shape;290;g1a12d6f8998_0_17"/>
          <p:cNvSpPr txBox="1"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</a:pP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Utilizing LDS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C41D36B-1E1E-F5B6-F2B3-AE515DEB7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7908" y="5086350"/>
            <a:ext cx="2446465" cy="1178298"/>
          </a:xfrm>
          <a:prstGeom prst="rect">
            <a:avLst/>
          </a:prstGeom>
        </p:spPr>
        <p:txBody>
          <a:bodyPr rot="0" vert="horz" lIns="91440" tIns="45720" rIns="91440" bIns="45720" rtlCol="0" anchorCtr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Detecting people and moving objects using LDS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A872C1A-3680-5CCC-C063-2E040B3276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16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301" name="Rectangle 30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9f710b1504_0_0"/>
          <p:cNvSpPr txBox="1">
            <a:spLocks noGrp="1"/>
          </p:cNvSpPr>
          <p:nvPr>
            <p:ph type="title"/>
          </p:nvPr>
        </p:nvSpPr>
        <p:spPr>
          <a:xfrm>
            <a:off x="1003200" y="-188875"/>
            <a:ext cx="111888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Flow-chart of obstacle detection by Lidar sensor 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9" name="Google Shape;299;g19f710b1504_0_0"/>
          <p:cNvGrpSpPr/>
          <p:nvPr/>
        </p:nvGrpSpPr>
        <p:grpSpPr>
          <a:xfrm>
            <a:off x="2121275" y="845721"/>
            <a:ext cx="8179803" cy="5634216"/>
            <a:chOff x="798127" y="1267175"/>
            <a:chExt cx="9364400" cy="5510775"/>
          </a:xfrm>
        </p:grpSpPr>
        <p:sp>
          <p:nvSpPr>
            <p:cNvPr id="300" name="Google Shape;300;g19f710b1504_0_0"/>
            <p:cNvSpPr/>
            <p:nvPr/>
          </p:nvSpPr>
          <p:spPr>
            <a:xfrm>
              <a:off x="4556450" y="1267175"/>
              <a:ext cx="2036700" cy="479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START 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1" name="Google Shape;301;g19f710b1504_0_0"/>
            <p:cNvSpPr/>
            <p:nvPr/>
          </p:nvSpPr>
          <p:spPr>
            <a:xfrm>
              <a:off x="4556457" y="2053443"/>
              <a:ext cx="2036694" cy="67074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(emits radiation by Lidar sensor) </a:t>
              </a:r>
              <a:endParaRPr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2" name="Google Shape;302;g19f710b1504_0_0"/>
            <p:cNvSpPr/>
            <p:nvPr/>
          </p:nvSpPr>
          <p:spPr>
            <a:xfrm>
              <a:off x="4556450" y="4264850"/>
              <a:ext cx="2036700" cy="522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processing 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3" name="Google Shape;303;g19f710b1504_0_0"/>
            <p:cNvSpPr/>
            <p:nvPr/>
          </p:nvSpPr>
          <p:spPr>
            <a:xfrm rot="-1272">
              <a:off x="7729827" y="5686432"/>
              <a:ext cx="2432700" cy="74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Follow the same path 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4" name="Google Shape;304;g19f710b1504_0_0"/>
            <p:cNvSpPr/>
            <p:nvPr/>
          </p:nvSpPr>
          <p:spPr>
            <a:xfrm>
              <a:off x="4141975" y="5339500"/>
              <a:ext cx="2614650" cy="1438450"/>
            </a:xfrm>
            <a:prstGeom prst="flowChartDecis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 of obstacle </a:t>
              </a: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" name="Google Shape;305;g19f710b1504_0_0"/>
            <p:cNvSpPr/>
            <p:nvPr/>
          </p:nvSpPr>
          <p:spPr>
            <a:xfrm rot="-1272">
              <a:off x="798127" y="5686432"/>
              <a:ext cx="2432700" cy="74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 the path 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(left,right or backwards)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6" name="Google Shape;306;g19f710b1504_0_0"/>
            <p:cNvSpPr/>
            <p:nvPr/>
          </p:nvSpPr>
          <p:spPr>
            <a:xfrm>
              <a:off x="5311750" y="2638450"/>
              <a:ext cx="275100" cy="562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7" name="Google Shape;307;g19f710b1504_0_0"/>
            <p:cNvSpPr/>
            <p:nvPr/>
          </p:nvSpPr>
          <p:spPr>
            <a:xfrm>
              <a:off x="5311750" y="1760993"/>
              <a:ext cx="275100" cy="2925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8" name="Google Shape;308;g19f710b1504_0_0"/>
            <p:cNvSpPr/>
            <p:nvPr/>
          </p:nvSpPr>
          <p:spPr>
            <a:xfrm>
              <a:off x="5311750" y="4802163"/>
              <a:ext cx="275100" cy="5229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9" name="Google Shape;309;g19f710b1504_0_0"/>
            <p:cNvSpPr/>
            <p:nvPr/>
          </p:nvSpPr>
          <p:spPr>
            <a:xfrm>
              <a:off x="4556450" y="3190200"/>
              <a:ext cx="2036700" cy="522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 the information 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0" name="Google Shape;310;g19f710b1504_0_0"/>
            <p:cNvSpPr/>
            <p:nvPr/>
          </p:nvSpPr>
          <p:spPr>
            <a:xfrm>
              <a:off x="5311750" y="3720300"/>
              <a:ext cx="275100" cy="562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1" name="Google Shape;311;g19f710b1504_0_0"/>
            <p:cNvSpPr/>
            <p:nvPr/>
          </p:nvSpPr>
          <p:spPr>
            <a:xfrm>
              <a:off x="6756625" y="5960775"/>
              <a:ext cx="973200" cy="195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2" name="Google Shape;312;g19f710b1504_0_0"/>
            <p:cNvSpPr txBox="1"/>
            <p:nvPr/>
          </p:nvSpPr>
          <p:spPr>
            <a:xfrm>
              <a:off x="6876749" y="5535800"/>
              <a:ext cx="649701" cy="4515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No</a:t>
              </a:r>
              <a:endParaRPr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313" name="Google Shape;313;g19f710b1504_0_0"/>
            <p:cNvSpPr txBox="1"/>
            <p:nvPr/>
          </p:nvSpPr>
          <p:spPr>
            <a:xfrm>
              <a:off x="3439349" y="5560575"/>
              <a:ext cx="764679" cy="4515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Yes</a:t>
              </a:r>
              <a:endParaRPr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314" name="Google Shape;314;g19f710b1504_0_0"/>
            <p:cNvSpPr/>
            <p:nvPr/>
          </p:nvSpPr>
          <p:spPr>
            <a:xfrm>
              <a:off x="3238650" y="5960775"/>
              <a:ext cx="895500" cy="1959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5" name="Google Shape;315;g19f710b1504_0_0"/>
            <p:cNvSpPr/>
            <p:nvPr/>
          </p:nvSpPr>
          <p:spPr>
            <a:xfrm>
              <a:off x="1874325" y="1795975"/>
              <a:ext cx="3437400" cy="3889800"/>
            </a:xfrm>
            <a:prstGeom prst="bentArrow">
              <a:avLst>
                <a:gd name="adj1" fmla="val 6329"/>
                <a:gd name="adj2" fmla="val 4099"/>
                <a:gd name="adj3" fmla="val 9121"/>
                <a:gd name="adj4" fmla="val 4375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6" name="Google Shape;316;g19f710b1504_0_0"/>
            <p:cNvSpPr/>
            <p:nvPr/>
          </p:nvSpPr>
          <p:spPr>
            <a:xfrm flipH="1">
              <a:off x="5586825" y="1771375"/>
              <a:ext cx="3516000" cy="3889800"/>
            </a:xfrm>
            <a:prstGeom prst="bentArrow">
              <a:avLst>
                <a:gd name="adj1" fmla="val 6329"/>
                <a:gd name="adj2" fmla="val 4099"/>
                <a:gd name="adj3" fmla="val 9121"/>
                <a:gd name="adj4" fmla="val 4375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7" name="Google Shape;317;g19f710b1504_0_0"/>
          <p:cNvSpPr txBox="1"/>
          <p:nvPr/>
        </p:nvSpPr>
        <p:spPr>
          <a:xfrm>
            <a:off x="6654575" y="6356575"/>
            <a:ext cx="54486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reference :</a:t>
            </a:r>
            <a:r>
              <a:rPr lang="en-US" sz="1500" u="sng" dirty="0">
                <a:solidFill>
                  <a:schemeClr val="hlink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3"/>
              </a:rPr>
              <a:t> https://www.irjet.net/archives/V4/i2/IRJET-V4I2177.pdf</a:t>
            </a:r>
            <a:endParaRPr sz="15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9f710b1504_0_23"/>
          <p:cNvSpPr txBox="1">
            <a:spLocks noGrp="1"/>
          </p:cNvSpPr>
          <p:nvPr>
            <p:ph type="title"/>
          </p:nvPr>
        </p:nvSpPr>
        <p:spPr>
          <a:xfrm>
            <a:off x="146100" y="74550"/>
            <a:ext cx="11899800" cy="40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Proposed Traffic Light System Architecture</a:t>
            </a:r>
            <a:endParaRPr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3" name="Google Shape;323;g19f710b1504_0_23"/>
          <p:cNvGrpSpPr/>
          <p:nvPr/>
        </p:nvGrpSpPr>
        <p:grpSpPr>
          <a:xfrm>
            <a:off x="2324750" y="639345"/>
            <a:ext cx="7193150" cy="5324771"/>
            <a:chOff x="908075" y="1060650"/>
            <a:chExt cx="6669588" cy="4569050"/>
          </a:xfrm>
        </p:grpSpPr>
        <p:sp>
          <p:nvSpPr>
            <p:cNvPr id="324" name="Google Shape;324;g19f710b1504_0_23"/>
            <p:cNvSpPr/>
            <p:nvPr/>
          </p:nvSpPr>
          <p:spPr>
            <a:xfrm>
              <a:off x="3625175" y="1060650"/>
              <a:ext cx="1235100" cy="537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Turtlebot3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5" name="Google Shape;325;g19f710b1504_0_23"/>
            <p:cNvSpPr/>
            <p:nvPr/>
          </p:nvSpPr>
          <p:spPr>
            <a:xfrm>
              <a:off x="908075" y="3475175"/>
              <a:ext cx="1714500" cy="661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Program development using ROS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6" name="Google Shape;326;g19f710b1504_0_23"/>
            <p:cNvSpPr/>
            <p:nvPr/>
          </p:nvSpPr>
          <p:spPr>
            <a:xfrm>
              <a:off x="5863163" y="3475175"/>
              <a:ext cx="1714500" cy="661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Red LEDs</a:t>
              </a:r>
              <a:b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Yellow LEDs</a:t>
              </a:r>
              <a:b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Green LEDs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7" name="Google Shape;327;g19f710b1504_0_23"/>
            <p:cNvSpPr/>
            <p:nvPr/>
          </p:nvSpPr>
          <p:spPr>
            <a:xfrm>
              <a:off x="4213850" y="5092100"/>
              <a:ext cx="1081217" cy="537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Keyboard</a:t>
              </a: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8" name="Google Shape;328;g19f710b1504_0_23"/>
            <p:cNvSpPr/>
            <p:nvPr/>
          </p:nvSpPr>
          <p:spPr>
            <a:xfrm>
              <a:off x="3196625" y="5092100"/>
              <a:ext cx="959100" cy="537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Monitor</a:t>
              </a: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9" name="Google Shape;329;g19f710b1504_0_23"/>
            <p:cNvSpPr/>
            <p:nvPr/>
          </p:nvSpPr>
          <p:spPr>
            <a:xfrm>
              <a:off x="3625325" y="3257213"/>
              <a:ext cx="1235100" cy="1097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Raspberry pi 4</a:t>
              </a: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0" name="Google Shape;330;g19f710b1504_0_23"/>
            <p:cNvSpPr/>
            <p:nvPr/>
          </p:nvSpPr>
          <p:spPr>
            <a:xfrm>
              <a:off x="3625175" y="2158938"/>
              <a:ext cx="1235100" cy="537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Raspberry pi camera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1" name="Google Shape;331;g19f710b1504_0_23"/>
            <p:cNvSpPr/>
            <p:nvPr/>
          </p:nvSpPr>
          <p:spPr>
            <a:xfrm>
              <a:off x="4155575" y="1598250"/>
              <a:ext cx="174300" cy="537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2" name="Google Shape;332;g19f710b1504_0_23"/>
            <p:cNvSpPr/>
            <p:nvPr/>
          </p:nvSpPr>
          <p:spPr>
            <a:xfrm>
              <a:off x="4155725" y="2719650"/>
              <a:ext cx="174300" cy="537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3" name="Google Shape;333;g19f710b1504_0_23"/>
            <p:cNvSpPr/>
            <p:nvPr/>
          </p:nvSpPr>
          <p:spPr>
            <a:xfrm>
              <a:off x="2644400" y="3693425"/>
              <a:ext cx="959100" cy="225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4" name="Google Shape;334;g19f710b1504_0_23"/>
            <p:cNvSpPr/>
            <p:nvPr/>
          </p:nvSpPr>
          <p:spPr>
            <a:xfrm>
              <a:off x="4882250" y="3693425"/>
              <a:ext cx="981000" cy="225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5" name="Google Shape;335;g19f710b1504_0_23"/>
            <p:cNvSpPr/>
            <p:nvPr/>
          </p:nvSpPr>
          <p:spPr>
            <a:xfrm>
              <a:off x="4489650" y="4392613"/>
              <a:ext cx="232500" cy="661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6" name="Google Shape;336;g19f710b1504_0_23"/>
            <p:cNvSpPr/>
            <p:nvPr/>
          </p:nvSpPr>
          <p:spPr>
            <a:xfrm>
              <a:off x="3770275" y="4392600"/>
              <a:ext cx="232500" cy="661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7" name="Google Shape;337;g19f710b1504_0_23"/>
          <p:cNvSpPr txBox="1"/>
          <p:nvPr/>
        </p:nvSpPr>
        <p:spPr>
          <a:xfrm>
            <a:off x="5537007" y="6115415"/>
            <a:ext cx="72648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reference : </a:t>
            </a:r>
            <a:r>
              <a:rPr lang="en-US" sz="1500" u="sng" dirty="0">
                <a:solidFill>
                  <a:schemeClr val="hlink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3"/>
              </a:rPr>
              <a:t>https://www.researchgate.net/publication/359756848_Raspberry_Pi-Based_Intelligent_Traffic_Signal_Control_at_Intersections</a:t>
            </a:r>
            <a:endParaRPr sz="15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a14dd1f81f_0_0"/>
          <p:cNvSpPr txBox="1">
            <a:spLocks noGrp="1"/>
          </p:cNvSpPr>
          <p:nvPr>
            <p:ph type="title"/>
          </p:nvPr>
        </p:nvSpPr>
        <p:spPr>
          <a:xfrm>
            <a:off x="170575" y="-205650"/>
            <a:ext cx="10515600" cy="1109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Sign Detection Architecture 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3" name="Google Shape;343;g1a14dd1f81f_0_0"/>
          <p:cNvGrpSpPr/>
          <p:nvPr/>
        </p:nvGrpSpPr>
        <p:grpSpPr>
          <a:xfrm>
            <a:off x="1422988" y="1069100"/>
            <a:ext cx="9180363" cy="5051100"/>
            <a:chOff x="347875" y="1409225"/>
            <a:chExt cx="9180363" cy="5051100"/>
          </a:xfrm>
        </p:grpSpPr>
        <p:sp>
          <p:nvSpPr>
            <p:cNvPr id="344" name="Google Shape;344;g1a14dd1f81f_0_0"/>
            <p:cNvSpPr/>
            <p:nvPr/>
          </p:nvSpPr>
          <p:spPr>
            <a:xfrm>
              <a:off x="8497950" y="2627250"/>
              <a:ext cx="1010400" cy="397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openCR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Google Shape;345;g1a14dd1f81f_0_0"/>
            <p:cNvSpPr/>
            <p:nvPr/>
          </p:nvSpPr>
          <p:spPr>
            <a:xfrm>
              <a:off x="6660625" y="3677325"/>
              <a:ext cx="1186200" cy="593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Robot control</a:t>
              </a:r>
              <a:b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(velocity, angle)</a:t>
              </a:r>
              <a:endParaRPr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6" name="Google Shape;346;g1a14dd1f81f_0_0"/>
            <p:cNvSpPr/>
            <p:nvPr/>
          </p:nvSpPr>
          <p:spPr>
            <a:xfrm>
              <a:off x="6736975" y="2641375"/>
              <a:ext cx="1010400" cy="397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rosserial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7" name="Google Shape;347;g1a14dd1f81f_0_0"/>
            <p:cNvSpPr/>
            <p:nvPr/>
          </p:nvSpPr>
          <p:spPr>
            <a:xfrm>
              <a:off x="3456988" y="3873752"/>
              <a:ext cx="1104900" cy="523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" name="Google Shape;348;g1a14dd1f81f_0_0"/>
            <p:cNvSpPr/>
            <p:nvPr/>
          </p:nvSpPr>
          <p:spPr>
            <a:xfrm>
              <a:off x="5065375" y="2501350"/>
              <a:ext cx="1186200" cy="523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latin typeface="Times New Roman" panose="02020603050405020304" pitchFamily="18" charset="0"/>
                  <a:cs typeface="Times New Roman" panose="02020603050405020304" pitchFamily="18" charset="0"/>
                </a:rPr>
                <a:t>robot action detection ROS node </a:t>
              </a:r>
              <a:endParaRPr sz="11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9" name="Google Shape;349;g1a14dd1f81f_0_0"/>
            <p:cNvSpPr/>
            <p:nvPr/>
          </p:nvSpPr>
          <p:spPr>
            <a:xfrm>
              <a:off x="3433900" y="2501250"/>
              <a:ext cx="1104900" cy="523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acquisition ROS node</a:t>
              </a:r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0" name="Google Shape;350;g1a14dd1f81f_0_0"/>
            <p:cNvSpPr/>
            <p:nvPr/>
          </p:nvSpPr>
          <p:spPr>
            <a:xfrm>
              <a:off x="1959638" y="3279925"/>
              <a:ext cx="1104900" cy="593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processing ip</a:t>
              </a:r>
              <a:endParaRPr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1" name="Google Shape;351;g1a14dd1f81f_0_0"/>
            <p:cNvSpPr/>
            <p:nvPr/>
          </p:nvSpPr>
          <p:spPr>
            <a:xfrm>
              <a:off x="347875" y="3378013"/>
              <a:ext cx="1010400" cy="397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2" name="Google Shape;352;g1a14dd1f81f_0_0"/>
            <p:cNvSpPr/>
            <p:nvPr/>
          </p:nvSpPr>
          <p:spPr>
            <a:xfrm>
              <a:off x="8517838" y="3873625"/>
              <a:ext cx="1010400" cy="397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</a:t>
              </a: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3" name="Google Shape;353;g1a14dd1f81f_0_0"/>
            <p:cNvSpPr/>
            <p:nvPr/>
          </p:nvSpPr>
          <p:spPr>
            <a:xfrm>
              <a:off x="5065375" y="3975650"/>
              <a:ext cx="1186200" cy="695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obstacle detection</a:t>
              </a:r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4" name="Google Shape;354;g1a14dd1f81f_0_0"/>
            <p:cNvSpPr/>
            <p:nvPr/>
          </p:nvSpPr>
          <p:spPr>
            <a:xfrm>
              <a:off x="5065375" y="4873325"/>
              <a:ext cx="1186200" cy="695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traffic light detection</a:t>
              </a:r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5" name="Google Shape;355;g1a14dd1f81f_0_0"/>
            <p:cNvCxnSpPr>
              <a:stCxn id="351" idx="3"/>
              <a:endCxn id="350" idx="1"/>
            </p:cNvCxnSpPr>
            <p:nvPr/>
          </p:nvCxnSpPr>
          <p:spPr>
            <a:xfrm>
              <a:off x="1358275" y="3576763"/>
              <a:ext cx="601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6" name="Google Shape;356;g1a14dd1f81f_0_0"/>
            <p:cNvCxnSpPr>
              <a:stCxn id="350" idx="3"/>
              <a:endCxn id="349" idx="1"/>
            </p:cNvCxnSpPr>
            <p:nvPr/>
          </p:nvCxnSpPr>
          <p:spPr>
            <a:xfrm rot="10800000" flipH="1">
              <a:off x="3064538" y="2762875"/>
              <a:ext cx="369300" cy="813900"/>
            </a:xfrm>
            <a:prstGeom prst="bentConnector3">
              <a:avLst>
                <a:gd name="adj1" fmla="val 5000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g1a14dd1f81f_0_0"/>
            <p:cNvCxnSpPr>
              <a:stCxn id="346" idx="3"/>
            </p:cNvCxnSpPr>
            <p:nvPr/>
          </p:nvCxnSpPr>
          <p:spPr>
            <a:xfrm rot="10800000" flipH="1">
              <a:off x="7747375" y="2826025"/>
              <a:ext cx="725700" cy="1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8" name="Google Shape;358;g1a14dd1f81f_0_0"/>
            <p:cNvCxnSpPr>
              <a:cxnSpLocks/>
              <a:stCxn id="344" idx="2"/>
            </p:cNvCxnSpPr>
            <p:nvPr/>
          </p:nvCxnSpPr>
          <p:spPr>
            <a:xfrm>
              <a:off x="9003150" y="3024750"/>
              <a:ext cx="0" cy="84887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9" name="Google Shape;359;g1a14dd1f81f_0_0"/>
            <p:cNvSpPr txBox="1"/>
            <p:nvPr/>
          </p:nvSpPr>
          <p:spPr>
            <a:xfrm>
              <a:off x="3433849" y="1971275"/>
              <a:ext cx="1370225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ROS</a:t>
              </a:r>
              <a:endParaRPr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cxnSp>
          <p:nvCxnSpPr>
            <p:cNvPr id="360" name="Google Shape;360;g1a14dd1f81f_0_0"/>
            <p:cNvCxnSpPr>
              <a:stCxn id="348" idx="3"/>
              <a:endCxn id="348" idx="1"/>
            </p:cNvCxnSpPr>
            <p:nvPr/>
          </p:nvCxnSpPr>
          <p:spPr>
            <a:xfrm flipH="1">
              <a:off x="5065375" y="2763100"/>
              <a:ext cx="1186200" cy="600"/>
            </a:xfrm>
            <a:prstGeom prst="bentConnector5">
              <a:avLst>
                <a:gd name="adj1" fmla="val -20075"/>
                <a:gd name="adj2" fmla="val 533395833"/>
                <a:gd name="adj3" fmla="val 12007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1" name="Google Shape;361;g1a14dd1f81f_0_0"/>
            <p:cNvCxnSpPr>
              <a:stCxn id="345" idx="2"/>
            </p:cNvCxnSpPr>
            <p:nvPr/>
          </p:nvCxnSpPr>
          <p:spPr>
            <a:xfrm rot="5400000">
              <a:off x="6433225" y="4347825"/>
              <a:ext cx="897300" cy="7437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g1a14dd1f81f_0_0"/>
            <p:cNvCxnSpPr>
              <a:stCxn id="345" idx="0"/>
              <a:endCxn id="346" idx="2"/>
            </p:cNvCxnSpPr>
            <p:nvPr/>
          </p:nvCxnSpPr>
          <p:spPr>
            <a:xfrm rot="10800000">
              <a:off x="7242325" y="3038925"/>
              <a:ext cx="11400" cy="63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3" name="Google Shape;363;g1a14dd1f81f_0_0"/>
            <p:cNvCxnSpPr>
              <a:stCxn id="349" idx="2"/>
              <a:endCxn id="347" idx="0"/>
            </p:cNvCxnSpPr>
            <p:nvPr/>
          </p:nvCxnSpPr>
          <p:spPr>
            <a:xfrm>
              <a:off x="3986350" y="3024750"/>
              <a:ext cx="23100" cy="84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g1a14dd1f81f_0_0"/>
            <p:cNvCxnSpPr>
              <a:stCxn id="347" idx="2"/>
            </p:cNvCxnSpPr>
            <p:nvPr/>
          </p:nvCxnSpPr>
          <p:spPr>
            <a:xfrm flipH="1">
              <a:off x="4008838" y="4397252"/>
              <a:ext cx="600" cy="63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g1a14dd1f81f_0_0"/>
            <p:cNvCxnSpPr/>
            <p:nvPr/>
          </p:nvCxnSpPr>
          <p:spPr>
            <a:xfrm>
              <a:off x="4008775" y="5002700"/>
              <a:ext cx="795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6" name="Google Shape;366;g1a14dd1f81f_0_0"/>
            <p:cNvSpPr/>
            <p:nvPr/>
          </p:nvSpPr>
          <p:spPr>
            <a:xfrm>
              <a:off x="3147400" y="1822175"/>
              <a:ext cx="5035800" cy="437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7" name="Google Shape;367;g1a14dd1f81f_0_0"/>
            <p:cNvSpPr/>
            <p:nvPr/>
          </p:nvSpPr>
          <p:spPr>
            <a:xfrm>
              <a:off x="1705975" y="1409225"/>
              <a:ext cx="6632100" cy="5051100"/>
            </a:xfrm>
            <a:prstGeom prst="rect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" name="Google Shape;368;g1a14dd1f81f_0_0"/>
            <p:cNvSpPr/>
            <p:nvPr/>
          </p:nvSpPr>
          <p:spPr>
            <a:xfrm>
              <a:off x="5052400" y="3910450"/>
              <a:ext cx="1292100" cy="813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0" name="Rectangle 19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Google Shape;194;g1a12d6f8998_6_35"/>
          <p:cNvSpPr txBox="1"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04" name="Arc 20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Google Shape;195;g1a12d6f8998_6_35"/>
          <p:cNvSpPr txBox="1"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491490" lvl="0" indent="-342900" rtl="0">
              <a:spcBef>
                <a:spcPts val="1000"/>
              </a:spcBef>
              <a:spcAft>
                <a:spcPts val="0"/>
              </a:spcAft>
              <a:buSzPct val="64285"/>
              <a:buFont typeface="Wingdings" panose="05000000000000000000" pitchFamily="2" charset="2"/>
              <a:buChar char="v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91490" lvl="0" indent="-342900" rtl="0">
              <a:spcBef>
                <a:spcPts val="1000"/>
              </a:spcBef>
              <a:spcAft>
                <a:spcPts val="0"/>
              </a:spcAft>
              <a:buSzPct val="64285"/>
              <a:buFont typeface="Wingdings" panose="05000000000000000000" pitchFamily="2" charset="2"/>
              <a:buChar char="v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</a:p>
          <a:p>
            <a:pPr marL="491490" lvl="0" indent="-342900">
              <a:buSzPct val="64285"/>
              <a:buFont typeface="Wingdings" panose="05000000000000000000" pitchFamily="2" charset="2"/>
              <a:buChar char="v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Architecture</a:t>
            </a:r>
          </a:p>
          <a:p>
            <a:pPr marL="491490" lvl="0" indent="-342900">
              <a:buSzPct val="64285"/>
              <a:buFont typeface="Wingdings" panose="05000000000000000000" pitchFamily="2" charset="2"/>
              <a:buChar char="v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 Structure Overview</a:t>
            </a:r>
          </a:p>
          <a:p>
            <a:pPr marL="491490" lvl="0" indent="-342900" rtl="0">
              <a:spcBef>
                <a:spcPts val="1000"/>
              </a:spcBef>
              <a:spcAft>
                <a:spcPts val="0"/>
              </a:spcAft>
              <a:buSzPct val="64285"/>
              <a:buFont typeface="Wingdings" panose="05000000000000000000" pitchFamily="2" charset="2"/>
              <a:buChar char="v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 to the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4"/>
          <p:cNvSpPr txBox="1"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None/>
            </a:pPr>
            <a:r>
              <a:rPr lang="en-US" sz="5000" dirty="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dirty="0"/>
          </a:p>
        </p:txBody>
      </p:sp>
      <p:sp>
        <p:nvSpPr>
          <p:cNvPr id="202" name="Google Shape;202;p4"/>
          <p:cNvSpPr/>
          <p:nvPr/>
        </p:nvSpPr>
        <p:spPr>
          <a:xfrm>
            <a:off x="643278" y="2573756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4"/>
          <p:cNvSpPr txBox="1"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A modern mobile robot that is modular, portable, and adaptable is the TurtleBot3 Burger.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i="1" dirty="0">
                <a:latin typeface="Times New Roman"/>
                <a:ea typeface="Times New Roman"/>
                <a:cs typeface="Times New Roman"/>
                <a:sym typeface="Times New Roman"/>
              </a:rPr>
              <a:t>Major Sensors and Actuators used are shown aside in the image.</a:t>
            </a:r>
            <a:endParaRPr sz="2200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p4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96" y="822846"/>
            <a:ext cx="6903720" cy="5212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"/>
          <p:cNvSpPr/>
          <p:nvPr/>
        </p:nvSpPr>
        <p:spPr>
          <a:xfrm>
            <a:off x="0" y="-55659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0" y="0"/>
            <a:ext cx="4693698" cy="6858000"/>
          </a:xfrm>
          <a:custGeom>
            <a:avLst/>
            <a:gdLst/>
            <a:ahLst/>
            <a:cxnLst/>
            <a:rect l="l" t="t" r="r" b="b"/>
            <a:pathLst>
              <a:path w="4693698" h="6858000" extrusionOk="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"/>
          <p:cNvSpPr/>
          <p:nvPr/>
        </p:nvSpPr>
        <p:spPr>
          <a:xfrm flipH="1">
            <a:off x="-48986" y="0"/>
            <a:ext cx="5584372" cy="6858000"/>
          </a:xfrm>
          <a:custGeom>
            <a:avLst/>
            <a:gdLst/>
            <a:ahLst/>
            <a:cxnLst/>
            <a:rect l="l" t="t" r="r" b="b"/>
            <a:pathLst>
              <a:path w="4838076" h="6858000" extrusionOk="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rgbClr val="1F3864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"/>
          <p:cNvSpPr txBox="1"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n-US" sz="3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Objective </a:t>
            </a:r>
            <a:endParaRPr sz="36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5"/>
          <p:cNvSpPr txBox="1">
            <a:spLocks noGrp="1"/>
          </p:cNvSpPr>
          <p:nvPr>
            <p:ph type="body" idx="1"/>
          </p:nvPr>
        </p:nvSpPr>
        <p:spPr>
          <a:xfrm>
            <a:off x="765051" y="2286000"/>
            <a:ext cx="3384000" cy="3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major goal of our project is to enable the Turtlebot3 to operate in autonomous driving mode that includes obstacle recognition and traffic sign detection using ROS.</a:t>
            </a:r>
            <a:endParaRPr sz="2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Media1">
            <a:hlinkClick r:id="" action="ppaction://media"/>
            <a:extLst>
              <a:ext uri="{FF2B5EF4-FFF2-40B4-BE49-F238E27FC236}">
                <a16:creationId xmlns:a16="http://schemas.microsoft.com/office/drawing/2014/main" id="{156EEB3F-D755-83F9-59EC-227E5CD97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82463" y="481971"/>
            <a:ext cx="3984118" cy="5926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984ad7bc4_0_35"/>
          <p:cNvSpPr/>
          <p:nvPr/>
        </p:nvSpPr>
        <p:spPr>
          <a:xfrm>
            <a:off x="0" y="0"/>
            <a:ext cx="12192000" cy="68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19984ad7bc4_0_35"/>
          <p:cNvSpPr txBox="1">
            <a:spLocks noGrp="1"/>
          </p:cNvSpPr>
          <p:nvPr>
            <p:ph type="title"/>
          </p:nvPr>
        </p:nvSpPr>
        <p:spPr>
          <a:xfrm>
            <a:off x="9267908" y="2023110"/>
            <a:ext cx="2751371" cy="284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" name="Google Shape;221;g19984ad7bc4_0_35"/>
          <p:cNvSpPr/>
          <p:nvPr/>
        </p:nvSpPr>
        <p:spPr>
          <a:xfrm rot="-5400000">
            <a:off x="3433952" y="-827133"/>
            <a:ext cx="1715400" cy="858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19984ad7bc4_0_35"/>
          <p:cNvSpPr/>
          <p:nvPr/>
        </p:nvSpPr>
        <p:spPr>
          <a:xfrm>
            <a:off x="302085" y="664308"/>
            <a:ext cx="8082600" cy="560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9984ad7bc4_0_35"/>
          <p:cNvSpPr/>
          <p:nvPr/>
        </p:nvSpPr>
        <p:spPr>
          <a:xfrm rot="5400000">
            <a:off x="7950474" y="3392052"/>
            <a:ext cx="1719000" cy="15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ABF526-BFCE-2826-2095-726DF4581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91" y="2326640"/>
            <a:ext cx="7703989" cy="2966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984ad7bc4_0_35"/>
          <p:cNvSpPr/>
          <p:nvPr/>
        </p:nvSpPr>
        <p:spPr>
          <a:xfrm>
            <a:off x="0" y="0"/>
            <a:ext cx="12192000" cy="68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19984ad7bc4_0_35"/>
          <p:cNvSpPr txBox="1">
            <a:spLocks noGrp="1"/>
          </p:cNvSpPr>
          <p:nvPr>
            <p:ph type="title"/>
          </p:nvPr>
        </p:nvSpPr>
        <p:spPr>
          <a:xfrm>
            <a:off x="9296259" y="2005950"/>
            <a:ext cx="2469600" cy="28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" name="Google Shape;221;g19984ad7bc4_0_35"/>
          <p:cNvSpPr/>
          <p:nvPr/>
        </p:nvSpPr>
        <p:spPr>
          <a:xfrm rot="-5400000">
            <a:off x="3433952" y="-827133"/>
            <a:ext cx="1715400" cy="858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19984ad7bc4_0_35"/>
          <p:cNvSpPr/>
          <p:nvPr/>
        </p:nvSpPr>
        <p:spPr>
          <a:xfrm>
            <a:off x="302085" y="664308"/>
            <a:ext cx="8082600" cy="560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9984ad7bc4_0_35"/>
          <p:cNvSpPr/>
          <p:nvPr/>
        </p:nvSpPr>
        <p:spPr>
          <a:xfrm rot="5400000">
            <a:off x="7950474" y="3392052"/>
            <a:ext cx="1719000" cy="15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19984ad7bc4_0_35"/>
          <p:cNvSpPr txBox="1"/>
          <p:nvPr/>
        </p:nvSpPr>
        <p:spPr>
          <a:xfrm>
            <a:off x="4562700" y="6264700"/>
            <a:ext cx="7629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reference :</a:t>
            </a:r>
            <a:r>
              <a:rPr lang="en-US" sz="1400" u="sng" dirty="0">
                <a:solidFill>
                  <a:schemeClr val="hlink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3"/>
              </a:rPr>
              <a:t> </a:t>
            </a:r>
            <a:r>
              <a:rPr lang="en-US" sz="1400" u="sng" dirty="0">
                <a:solidFill>
                  <a:schemeClr val="hlink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4"/>
              </a:rPr>
              <a:t>https://www.researchgate.net/publication/335505212_Vision_Based_Control_for_Industrial_Robots</a:t>
            </a:r>
            <a:endParaRPr sz="14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2D02D2-91D8-5443-E6BB-DA1807DB2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41" y="1066801"/>
            <a:ext cx="7853142" cy="48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1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6" descr="Person pointing on a map"/>
          <p:cNvPicPr preferRelativeResize="0"/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6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imes New Roman"/>
              <a:buNone/>
            </a:pPr>
            <a:r>
              <a:rPr lang="en-US" sz="6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 to the project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6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A559B1-87A2-AD7A-F64E-3E30852DF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300" kern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ROS: Navigation, Path planning and Action Interface</a:t>
            </a:r>
            <a:br>
              <a:rPr lang="en-US" sz="2300" kern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endParaRPr lang="en-US" sz="23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rgbClr val="FFABAB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FFABAB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74FA2-D9B3-CEB0-5F8E-A61E70ECA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42" y="2393791"/>
            <a:ext cx="6794931" cy="374089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64;p10">
            <a:extLst>
              <a:ext uri="{FF2B5EF4-FFF2-40B4-BE49-F238E27FC236}">
                <a16:creationId xmlns:a16="http://schemas.microsoft.com/office/drawing/2014/main" id="{34E1FE70-A020-2D79-E22B-EBA08826BD6F}"/>
              </a:ext>
            </a:extLst>
          </p:cNvPr>
          <p:cNvSpPr txBox="1"/>
          <p:nvPr/>
        </p:nvSpPr>
        <p:spPr>
          <a:xfrm>
            <a:off x="8109311" y="2393792"/>
            <a:ext cx="3360212" cy="37408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reference :</a:t>
            </a:r>
            <a:r>
              <a:rPr lang="en-US" u="sng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3"/>
              </a:rPr>
              <a:t> </a:t>
            </a:r>
            <a:r>
              <a:rPr lang="en-US" u="sng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https://wiki.nps.edu/pages/viewpage.action?pageId=1157791916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1626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A559B1-87A2-AD7A-F64E-3E30852DF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ROS: Navigation, Path planning and Action Interface</a:t>
            </a:r>
            <a:br>
              <a:rPr lang="en-US" sz="25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endParaRPr lang="en-US" sz="25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oogle Shape;270;g19984ad7bc4_0_14">
            <a:extLst>
              <a:ext uri="{FF2B5EF4-FFF2-40B4-BE49-F238E27FC236}">
                <a16:creationId xmlns:a16="http://schemas.microsoft.com/office/drawing/2014/main" id="{73D628F7-4048-C0EB-2912-CB775C698BE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76244" y="1300549"/>
            <a:ext cx="5628018" cy="4024032"/>
          </a:xfrm>
          <a:prstGeom prst="rect">
            <a:avLst/>
          </a:prstGeom>
          <a:noFill/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64;p10">
            <a:extLst>
              <a:ext uri="{FF2B5EF4-FFF2-40B4-BE49-F238E27FC236}">
                <a16:creationId xmlns:a16="http://schemas.microsoft.com/office/drawing/2014/main" id="{34E1FE70-A020-2D79-E22B-EBA08826BD6F}"/>
              </a:ext>
            </a:extLst>
          </p:cNvPr>
          <p:cNvSpPr txBox="1"/>
          <p:nvPr/>
        </p:nvSpPr>
        <p:spPr>
          <a:xfrm>
            <a:off x="7239012" y="2031101"/>
            <a:ext cx="4282984" cy="35119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reference: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3"/>
              </a:rPr>
              <a:t>http://akihikoy.net/notes/?text%2FROS%2FMinOverview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8" name="Rectangle 4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63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463</Words>
  <Application>Microsoft Office PowerPoint</Application>
  <PresentationFormat>Widescreen</PresentationFormat>
  <Paragraphs>74</Paragraphs>
  <Slides>16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Wingdings</vt:lpstr>
      <vt:lpstr>Office Theme</vt:lpstr>
      <vt:lpstr>004 (1) </vt:lpstr>
      <vt:lpstr>Contents</vt:lpstr>
      <vt:lpstr>Introduction</vt:lpstr>
      <vt:lpstr>Project Objective </vt:lpstr>
      <vt:lpstr>Hardware Architecture </vt:lpstr>
      <vt:lpstr>System  Structure  Overview</vt:lpstr>
      <vt:lpstr>Approach to the project</vt:lpstr>
      <vt:lpstr>ROS: Navigation, Path planning and Action Interface </vt:lpstr>
      <vt:lpstr>ROS: Navigation, Path planning and Action Interface </vt:lpstr>
      <vt:lpstr>PowerPoint Presentation</vt:lpstr>
      <vt:lpstr>Utilizing LDS</vt:lpstr>
      <vt:lpstr>Utilizing LDS</vt:lpstr>
      <vt:lpstr>Utilizing LDS</vt:lpstr>
      <vt:lpstr>Flow-chart of obstacle detection by Lidar sensor </vt:lpstr>
      <vt:lpstr>Proposed Traffic Light System Architecture</vt:lpstr>
      <vt:lpstr>Traffic Sign Detection Architecture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004 (1) </dc:title>
  <dc:creator>akash ghimire</dc:creator>
  <cp:lastModifiedBy>akash ghimire</cp:lastModifiedBy>
  <cp:revision>4</cp:revision>
  <dcterms:created xsi:type="dcterms:W3CDTF">2022-11-26T17:53:19Z</dcterms:created>
  <dcterms:modified xsi:type="dcterms:W3CDTF">2022-11-27T13:46:17Z</dcterms:modified>
</cp:coreProperties>
</file>